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F9EF-1868-49A5-A649-3D73DD8047D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470E-198E-47DC-8554-48A55A2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318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F9EF-1868-49A5-A649-3D73DD8047D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470E-198E-47DC-8554-48A55A2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055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F9EF-1868-49A5-A649-3D73DD8047D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470E-198E-47DC-8554-48A55A2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69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F9EF-1868-49A5-A649-3D73DD8047D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470E-198E-47DC-8554-48A55A2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728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F9EF-1868-49A5-A649-3D73DD8047D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470E-198E-47DC-8554-48A55A2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85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F9EF-1868-49A5-A649-3D73DD8047D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470E-198E-47DC-8554-48A55A2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897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F9EF-1868-49A5-A649-3D73DD8047D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470E-198E-47DC-8554-48A55A2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473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F9EF-1868-49A5-A649-3D73DD8047D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470E-198E-47DC-8554-48A55A2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590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F9EF-1868-49A5-A649-3D73DD8047D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470E-198E-47DC-8554-48A55A2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610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F9EF-1868-49A5-A649-3D73DD8047D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470E-198E-47DC-8554-48A55A2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365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8F9EF-1868-49A5-A649-3D73DD8047D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F5470E-198E-47DC-8554-48A55A2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177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28F9EF-1868-49A5-A649-3D73DD8047DF}" type="datetimeFigureOut">
              <a:rPr lang="en-US" smtClean="0"/>
              <a:t>4/24/2021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F5470E-198E-47DC-8554-48A55A22F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44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f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CN" altLang="en-US" dirty="0" smtClean="0"/>
              <a:t>腹腔器官和功能</a:t>
            </a:r>
            <a:endParaRPr lang="en-US" dirty="0"/>
          </a:p>
        </p:txBody>
      </p:sp>
      <p:sp>
        <p:nvSpPr>
          <p:cNvPr id="6" name="AutoShape 6" descr="Abdominal Trauma | EMS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5005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7819" y="415782"/>
            <a:ext cx="8174182" cy="90594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腹部解剖</a:t>
            </a:r>
            <a:endParaRPr lang="en-US" dirty="0"/>
          </a:p>
        </p:txBody>
      </p:sp>
      <p:sp>
        <p:nvSpPr>
          <p:cNvPr id="6" name="AutoShape 6" descr="Abdominal Trauma | EMS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8037" y="1768174"/>
            <a:ext cx="3182392" cy="330794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102" y="3280753"/>
            <a:ext cx="4247804" cy="318585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651796"/>
            <a:ext cx="4158905" cy="26735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31728" y="4679773"/>
            <a:ext cx="110799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腹外斜肌</a:t>
            </a:r>
            <a:endParaRPr lang="en-US" altLang="zh-CN" dirty="0" smtClean="0"/>
          </a:p>
          <a:p>
            <a:r>
              <a:rPr lang="zh-CN" altLang="en-US" dirty="0"/>
              <a:t>腹</a:t>
            </a:r>
            <a:r>
              <a:rPr lang="zh-CN" altLang="en-US" dirty="0" smtClean="0"/>
              <a:t>内斜肌</a:t>
            </a:r>
            <a:endParaRPr lang="en-US" altLang="zh-CN" dirty="0" smtClean="0"/>
          </a:p>
          <a:p>
            <a:r>
              <a:rPr lang="zh-CN" altLang="en-US" dirty="0" smtClean="0"/>
              <a:t>腹横肌</a:t>
            </a:r>
            <a:endParaRPr lang="en-US" altLang="zh-CN" dirty="0" smtClean="0"/>
          </a:p>
          <a:p>
            <a:r>
              <a:rPr lang="zh-CN" altLang="en-US" dirty="0"/>
              <a:t>腹直肌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69389" y="5880102"/>
            <a:ext cx="8771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大网膜</a:t>
            </a:r>
            <a:endParaRPr lang="en-US" altLang="zh-CN" dirty="0" smtClean="0"/>
          </a:p>
          <a:p>
            <a:r>
              <a:rPr lang="zh-CN" altLang="en-US" dirty="0" smtClean="0"/>
              <a:t>小网膜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677469" y="1839573"/>
            <a:ext cx="32624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大网膜功能：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/>
              <a:t>腹部的警察：结构保护，免疫功能</a:t>
            </a:r>
            <a:endParaRPr lang="en-US" altLang="zh-CN" sz="1600" dirty="0" smtClean="0"/>
          </a:p>
          <a:p>
            <a:r>
              <a:rPr lang="zh-CN" altLang="en-US" sz="1600" dirty="0" smtClean="0"/>
              <a:t>脂肪存积，能量储存</a:t>
            </a:r>
            <a:endParaRPr lang="en-US" altLang="zh-CN" sz="16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7872327" y="5279937"/>
            <a:ext cx="419967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胃：</a:t>
            </a:r>
            <a:r>
              <a:rPr lang="zh-CN" altLang="en-US" sz="1600" dirty="0" smtClean="0"/>
              <a:t>机械性和化学性消化食物</a:t>
            </a:r>
            <a:endParaRPr lang="en-US" altLang="zh-CN" sz="1600" dirty="0" smtClean="0"/>
          </a:p>
          <a:p>
            <a:r>
              <a:rPr lang="zh-CN" altLang="en-US" sz="1600" dirty="0">
                <a:solidFill>
                  <a:srgbClr val="FF0000"/>
                </a:solidFill>
              </a:rPr>
              <a:t>十二指</a:t>
            </a:r>
            <a:r>
              <a:rPr lang="zh-CN" altLang="en-US" sz="1600" dirty="0" smtClean="0">
                <a:solidFill>
                  <a:srgbClr val="FF0000"/>
                </a:solidFill>
              </a:rPr>
              <a:t>肠</a:t>
            </a:r>
            <a:r>
              <a:rPr lang="zh-CN" altLang="en-US" sz="1600" dirty="0" smtClean="0"/>
              <a:t>：胃和小肠链接，胰腺和胆管入口</a:t>
            </a:r>
            <a:endParaRPr lang="en-US" altLang="zh-CN" sz="1600" dirty="0" smtClean="0"/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小肠：</a:t>
            </a:r>
            <a:r>
              <a:rPr lang="zh-CN" altLang="en-US" sz="1600" dirty="0" smtClean="0"/>
              <a:t>食物转化，分解，吸收</a:t>
            </a:r>
            <a:endParaRPr lang="en-US" altLang="zh-CN" sz="1600" dirty="0" smtClean="0"/>
          </a:p>
          <a:p>
            <a:r>
              <a:rPr lang="zh-CN" altLang="en-US" sz="1600" dirty="0">
                <a:solidFill>
                  <a:srgbClr val="FF0000"/>
                </a:solidFill>
              </a:rPr>
              <a:t>阑</a:t>
            </a:r>
            <a:r>
              <a:rPr lang="zh-CN" altLang="en-US" sz="1600" dirty="0" smtClean="0">
                <a:solidFill>
                  <a:srgbClr val="FF0000"/>
                </a:solidFill>
              </a:rPr>
              <a:t>尾：</a:t>
            </a:r>
            <a:r>
              <a:rPr lang="zh-CN" altLang="en-US" sz="1600" dirty="0" smtClean="0"/>
              <a:t>免疫保护</a:t>
            </a:r>
            <a:endParaRPr lang="en-US" altLang="zh-CN" sz="1600" dirty="0" smtClean="0"/>
          </a:p>
          <a:p>
            <a:r>
              <a:rPr lang="zh-CN" altLang="en-US" sz="1600" dirty="0">
                <a:solidFill>
                  <a:srgbClr val="FF0000"/>
                </a:solidFill>
              </a:rPr>
              <a:t>大</a:t>
            </a:r>
            <a:r>
              <a:rPr lang="zh-CN" altLang="en-US" sz="1600" dirty="0" smtClean="0">
                <a:solidFill>
                  <a:srgbClr val="FF0000"/>
                </a:solidFill>
              </a:rPr>
              <a:t>肠：</a:t>
            </a:r>
            <a:r>
              <a:rPr lang="zh-CN" altLang="en-US" sz="1600" dirty="0" smtClean="0"/>
              <a:t>吸收水分，存储废物</a:t>
            </a:r>
            <a:endParaRPr lang="en-US" altLang="zh-CN" sz="1600" dirty="0" smtClean="0"/>
          </a:p>
          <a:p>
            <a:r>
              <a:rPr lang="zh-CN" altLang="en-US" sz="1600" dirty="0">
                <a:solidFill>
                  <a:srgbClr val="FF0000"/>
                </a:solidFill>
              </a:rPr>
              <a:t>直</a:t>
            </a:r>
            <a:r>
              <a:rPr lang="zh-CN" altLang="en-US" sz="1600" dirty="0" smtClean="0">
                <a:solidFill>
                  <a:srgbClr val="FF0000"/>
                </a:solidFill>
              </a:rPr>
              <a:t>肠：</a:t>
            </a:r>
            <a:r>
              <a:rPr lang="zh-CN" altLang="en-US" sz="1600" dirty="0" smtClean="0"/>
              <a:t>排泄前废物</a:t>
            </a:r>
            <a:endParaRPr lang="en-US" altLang="zh-CN" sz="1600" dirty="0" smtClean="0"/>
          </a:p>
        </p:txBody>
      </p:sp>
    </p:spTree>
    <p:extLst>
      <p:ext uri="{BB962C8B-B14F-4D97-AF65-F5344CB8AC3E}">
        <p14:creationId xmlns:p14="http://schemas.microsoft.com/office/powerpoint/2010/main" val="13709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7819" y="415782"/>
            <a:ext cx="8174182" cy="90594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腹部解剖</a:t>
            </a:r>
            <a:endParaRPr lang="en-US" dirty="0"/>
          </a:p>
        </p:txBody>
      </p:sp>
      <p:sp>
        <p:nvSpPr>
          <p:cNvPr id="6" name="AutoShape 6" descr="Abdominal Trauma | EMS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55575" y="3341100"/>
            <a:ext cx="490390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/>
              <a:t>生</a:t>
            </a:r>
            <a:r>
              <a:rPr lang="zh-CN" altLang="en-US" sz="1600" dirty="0" smtClean="0"/>
              <a:t>产胆汁，分解脂肪性食物</a:t>
            </a:r>
            <a:endParaRPr lang="en-US" sz="1600" dirty="0"/>
          </a:p>
          <a:p>
            <a:r>
              <a:rPr lang="zh-CN" altLang="en-US" sz="1600" dirty="0" smtClean="0"/>
              <a:t>食物吸收后的第一道防线，排除吸收了的废物和毒素</a:t>
            </a:r>
            <a:endParaRPr lang="en-US" sz="1600" dirty="0"/>
          </a:p>
          <a:p>
            <a:r>
              <a:rPr lang="zh-CN" altLang="en-US" sz="1600" dirty="0" smtClean="0"/>
              <a:t>进一步降解食物的营养成分，保存维生素和矿物质</a:t>
            </a:r>
            <a:endParaRPr lang="en-US" altLang="zh-CN" sz="1600" dirty="0" smtClean="0"/>
          </a:p>
          <a:p>
            <a:endParaRPr lang="en-US" sz="1600" dirty="0"/>
          </a:p>
          <a:p>
            <a:r>
              <a:rPr lang="zh-CN" altLang="en-US" sz="1600" dirty="0" smtClean="0"/>
              <a:t>胆囊：收缩，排出胆汁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855701" y="4847675"/>
            <a:ext cx="387798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 smtClean="0">
                <a:solidFill>
                  <a:srgbClr val="FF0000"/>
                </a:solidFill>
              </a:rPr>
              <a:t>胰腺汁：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碳酸氢钠，盐类，调整肠内容物的酸碱度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酶：分解蛋白，碳水化合物和脂肪</a:t>
            </a:r>
            <a:endParaRPr lang="en-US" altLang="zh-CN" sz="1600" dirty="0" smtClean="0">
              <a:solidFill>
                <a:srgbClr val="FF0000"/>
              </a:solidFill>
            </a:endParaRPr>
          </a:p>
          <a:p>
            <a:endParaRPr lang="en-US" altLang="zh-CN" sz="1600" dirty="0">
              <a:solidFill>
                <a:srgbClr val="FF0000"/>
              </a:solidFill>
            </a:endParaRPr>
          </a:p>
          <a:p>
            <a:r>
              <a:rPr lang="zh-CN" altLang="en-US" sz="1600" dirty="0" smtClean="0">
                <a:solidFill>
                  <a:srgbClr val="FF0000"/>
                </a:solidFill>
              </a:rPr>
              <a:t>内分泌： 胰岛素</a:t>
            </a:r>
            <a:endParaRPr lang="en-US" altLang="zh-CN" sz="1600" dirty="0" smtClean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935" y="474678"/>
            <a:ext cx="3694051" cy="29684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4378" y="1510144"/>
            <a:ext cx="4087710" cy="275428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151" y="4172438"/>
            <a:ext cx="3255227" cy="2685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87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7819" y="415782"/>
            <a:ext cx="8174182" cy="90594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腹部解剖</a:t>
            </a:r>
            <a:endParaRPr lang="en-US" dirty="0"/>
          </a:p>
        </p:txBody>
      </p:sp>
      <p:sp>
        <p:nvSpPr>
          <p:cNvPr id="6" name="AutoShape 6" descr="Abdominal Trauma | EMS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80205" y="4413441"/>
            <a:ext cx="51137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肾上</a:t>
            </a:r>
            <a:r>
              <a:rPr lang="zh-CN" altLang="en-US" sz="1600" dirty="0" smtClean="0"/>
              <a:t>腺：</a:t>
            </a:r>
            <a:endParaRPr lang="en-US" altLang="zh-CN" sz="1600" dirty="0" smtClean="0"/>
          </a:p>
          <a:p>
            <a:r>
              <a:rPr lang="zh-CN" altLang="en-US" sz="1600" dirty="0" smtClean="0"/>
              <a:t>皮质 </a:t>
            </a:r>
            <a:r>
              <a:rPr lang="en-US" altLang="zh-CN" sz="1600" dirty="0" smtClean="0"/>
              <a:t>– </a:t>
            </a:r>
            <a:r>
              <a:rPr lang="zh-CN" altLang="en-US" sz="1600" dirty="0" smtClean="0"/>
              <a:t>分泌糖皮质激素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可</a:t>
            </a:r>
            <a:r>
              <a:rPr lang="zh-CN" altLang="en-US" sz="1600" dirty="0"/>
              <a:t>的</a:t>
            </a:r>
            <a:r>
              <a:rPr lang="zh-CN" altLang="en-US" sz="1600" dirty="0" smtClean="0"/>
              <a:t>松</a:t>
            </a:r>
            <a:r>
              <a:rPr lang="en-US" altLang="zh-CN" sz="1600" dirty="0" smtClean="0"/>
              <a:t>)</a:t>
            </a:r>
            <a:r>
              <a:rPr lang="zh-CN" altLang="en-US" sz="1600" dirty="0"/>
              <a:t>，</a:t>
            </a:r>
            <a:r>
              <a:rPr lang="zh-CN" altLang="en-US" sz="1600" dirty="0" smtClean="0"/>
              <a:t>盐皮质激素（醛固酮），雄性激素</a:t>
            </a:r>
            <a:endParaRPr lang="en-US" altLang="zh-CN" sz="1600" dirty="0" smtClean="0"/>
          </a:p>
          <a:p>
            <a:endParaRPr lang="en-US" sz="1600" dirty="0"/>
          </a:p>
          <a:p>
            <a:r>
              <a:rPr lang="zh-CN" altLang="en-US" sz="1600" dirty="0"/>
              <a:t>髓质</a:t>
            </a:r>
            <a:r>
              <a:rPr lang="zh-CN" altLang="en-US" sz="1600" dirty="0" smtClean="0"/>
              <a:t>：去甲肾上腺素 </a:t>
            </a:r>
            <a:r>
              <a:rPr lang="en-US" altLang="zh-CN" sz="1600" dirty="0" smtClean="0"/>
              <a:t>– </a:t>
            </a:r>
            <a:r>
              <a:rPr lang="zh-CN" altLang="en-US" sz="1600" dirty="0" smtClean="0"/>
              <a:t>与应急反应有关， 战斗</a:t>
            </a:r>
            <a:r>
              <a:rPr lang="en-US" altLang="zh-CN" sz="1600" dirty="0" smtClean="0"/>
              <a:t>-</a:t>
            </a:r>
            <a:r>
              <a:rPr lang="zh-CN" altLang="en-US" sz="1600" dirty="0" smtClean="0"/>
              <a:t>逃跑激素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394910" y="4500171"/>
            <a:ext cx="53751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zh-CN" altLang="en-US" sz="1600" dirty="0" smtClean="0"/>
              <a:t>去掉老化的红细胞，体内铁的循环利用，红细胞储存</a:t>
            </a:r>
            <a:endParaRPr lang="en-US" altLang="zh-CN" sz="1600" dirty="0" smtClean="0"/>
          </a:p>
          <a:p>
            <a:pPr marL="342900" indent="-342900">
              <a:buAutoNum type="arabicPeriod"/>
            </a:pPr>
            <a:r>
              <a:rPr lang="zh-CN" altLang="en-US" sz="1600" dirty="0"/>
              <a:t>免</a:t>
            </a:r>
            <a:r>
              <a:rPr lang="zh-CN" altLang="en-US" sz="1600" dirty="0" smtClean="0"/>
              <a:t>疫功能：参入体液免疫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抗体产生，细胞因子的分泌</a:t>
            </a:r>
            <a:r>
              <a:rPr lang="en-US" altLang="zh-CN" sz="1600" dirty="0" smtClean="0"/>
              <a:t>)</a:t>
            </a:r>
          </a:p>
          <a:p>
            <a:r>
              <a:rPr lang="zh-CN" altLang="en-US" sz="1600" dirty="0" smtClean="0"/>
              <a:t>和细胞免疫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单核细胞，巨噬细胞和轴突细胞</a:t>
            </a:r>
            <a:r>
              <a:rPr lang="en-US" altLang="zh-CN" sz="1600" dirty="0" smtClean="0"/>
              <a:t>)</a:t>
            </a:r>
            <a:endParaRPr lang="en-US" altLang="zh-CN" sz="1600" dirty="0" smtClean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05" y="1404300"/>
            <a:ext cx="3255227" cy="26855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93"/>
          <a:stretch/>
        </p:blipFill>
        <p:spPr>
          <a:xfrm>
            <a:off x="7076768" y="1404300"/>
            <a:ext cx="3149667" cy="3100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427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7819" y="415782"/>
            <a:ext cx="8174182" cy="90594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腹部解剖</a:t>
            </a:r>
            <a:endParaRPr lang="en-US" dirty="0"/>
          </a:p>
        </p:txBody>
      </p:sp>
      <p:sp>
        <p:nvSpPr>
          <p:cNvPr id="6" name="AutoShape 6" descr="Abdominal Trauma | EMS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46338" y="5183907"/>
            <a:ext cx="511376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神经</a:t>
            </a:r>
            <a:r>
              <a:rPr lang="zh-CN" altLang="en-US" sz="1600" dirty="0" smtClean="0"/>
              <a:t>丛是</a:t>
            </a:r>
            <a:r>
              <a:rPr lang="zh-CN" altLang="en-US" sz="1600" dirty="0"/>
              <a:t>指相互交错的神</a:t>
            </a:r>
            <a:r>
              <a:rPr lang="zh-CN" altLang="en-US" sz="1600" dirty="0" smtClean="0"/>
              <a:t>经纤维形</a:t>
            </a:r>
            <a:r>
              <a:rPr lang="zh-CN" altLang="en-US" sz="1600" dirty="0"/>
              <a:t>成的丛状结</a:t>
            </a:r>
            <a:r>
              <a:rPr lang="zh-CN" altLang="en-US" sz="1600" dirty="0" smtClean="0"/>
              <a:t>构。</a:t>
            </a:r>
            <a:r>
              <a:rPr lang="zh-CN" altLang="en-US" sz="1600" dirty="0"/>
              <a:t>一个神经</a:t>
            </a:r>
            <a:r>
              <a:rPr lang="zh-CN" altLang="en-US" sz="1600" dirty="0" smtClean="0"/>
              <a:t>丛</a:t>
            </a:r>
            <a:r>
              <a:rPr lang="zh-CN" altLang="en-US" sz="1600" dirty="0"/>
              <a:t>有</a:t>
            </a:r>
            <a:r>
              <a:rPr lang="zh-CN" altLang="en-US" sz="1600" dirty="0" smtClean="0"/>
              <a:t>传</a:t>
            </a:r>
            <a:r>
              <a:rPr lang="zh-CN" altLang="en-US" sz="1600" dirty="0"/>
              <a:t>入神经和传出神</a:t>
            </a:r>
            <a:r>
              <a:rPr lang="zh-CN" altLang="en-US" sz="1600" dirty="0" smtClean="0"/>
              <a:t>经。</a:t>
            </a:r>
            <a:r>
              <a:rPr lang="zh-CN" altLang="en-US" sz="1600" dirty="0"/>
              <a:t>人体</a:t>
            </a:r>
            <a:r>
              <a:rPr lang="zh-CN" altLang="en-US" sz="1600" dirty="0" smtClean="0"/>
              <a:t>有</a:t>
            </a:r>
            <a:r>
              <a:rPr lang="en-US" altLang="zh-CN" sz="1600" dirty="0" smtClean="0"/>
              <a:t>5</a:t>
            </a:r>
            <a:r>
              <a:rPr lang="zh-CN" altLang="en-US" sz="1600" dirty="0"/>
              <a:t>个主要的脊神经</a:t>
            </a:r>
            <a:r>
              <a:rPr lang="zh-CN" altLang="en-US" sz="1600" dirty="0" smtClean="0"/>
              <a:t>丛和</a:t>
            </a:r>
            <a:r>
              <a:rPr lang="zh-CN" altLang="en-US" sz="1600" dirty="0"/>
              <a:t>一些其它形式的自主神经</a:t>
            </a:r>
            <a:r>
              <a:rPr lang="zh-CN" altLang="en-US" sz="1600" dirty="0" smtClean="0"/>
              <a:t>丛</a:t>
            </a:r>
            <a:r>
              <a:rPr lang="en-US" altLang="zh-CN" sz="1600" dirty="0" smtClean="0"/>
              <a:t>(</a:t>
            </a:r>
            <a:r>
              <a:rPr lang="zh-CN" altLang="en-US" sz="1600" dirty="0" smtClean="0"/>
              <a:t>多</a:t>
            </a:r>
            <a:r>
              <a:rPr lang="zh-CN" altLang="en-US" sz="1600" dirty="0"/>
              <a:t>为肠神经系统的一部</a:t>
            </a:r>
            <a:r>
              <a:rPr lang="zh-CN" altLang="en-US" sz="1600" dirty="0" smtClean="0"/>
              <a:t>分</a:t>
            </a:r>
            <a:r>
              <a:rPr lang="en-US" altLang="zh-CN" sz="1600" dirty="0"/>
              <a:t>)</a:t>
            </a:r>
            <a:r>
              <a:rPr lang="zh-CN" altLang="en-US" sz="1600" dirty="0" smtClean="0"/>
              <a:t>负</a:t>
            </a:r>
            <a:r>
              <a:rPr lang="zh-CN" altLang="en-US" sz="1600" dirty="0"/>
              <a:t>责肌肉收缩、体内协调和控制，以及对冷、热、痛觉和压力的感知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6073176" y="5160813"/>
            <a:ext cx="57801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太阳神经</a:t>
            </a:r>
            <a:r>
              <a:rPr lang="zh-CN" altLang="en-US" sz="1600" dirty="0" smtClean="0"/>
              <a:t>丛</a:t>
            </a:r>
            <a:r>
              <a:rPr lang="en-US" altLang="zh-CN" sz="1600" dirty="0" smtClean="0"/>
              <a:t>: </a:t>
            </a:r>
            <a:r>
              <a:rPr lang="zh-CN" altLang="en-US" sz="1600" dirty="0" smtClean="0"/>
              <a:t>因为像太阳的光线一样往四周辐射，就称为太阳神经丛。支配</a:t>
            </a:r>
            <a:r>
              <a:rPr lang="zh-CN" altLang="en-US" sz="1600" dirty="0"/>
              <a:t>腹部</a:t>
            </a:r>
            <a:r>
              <a:rPr lang="zh-CN" altLang="en-US" sz="1600" dirty="0" smtClean="0"/>
              <a:t>各</a:t>
            </a:r>
            <a:r>
              <a:rPr lang="zh-CN" altLang="en-US" sz="1600" dirty="0"/>
              <a:t>脏器的交感神经和副交感神经</a:t>
            </a:r>
            <a:r>
              <a:rPr lang="zh-CN" altLang="en-US" sz="1600" dirty="0" smtClean="0"/>
              <a:t>，彼</a:t>
            </a:r>
            <a:r>
              <a:rPr lang="zh-CN" altLang="en-US" sz="1600" dirty="0"/>
              <a:t>此交错成神经网络</a:t>
            </a:r>
            <a:r>
              <a:rPr lang="zh-CN" altLang="en-US" sz="1600" dirty="0" smtClean="0"/>
              <a:t>。体</a:t>
            </a:r>
            <a:r>
              <a:rPr lang="zh-CN" altLang="en-US" sz="1600" dirty="0"/>
              <a:t>表位置在腹前壁的剑突与肚脐之间</a:t>
            </a:r>
            <a:r>
              <a:rPr lang="zh-CN" altLang="en-US" sz="1600" dirty="0" smtClean="0"/>
              <a:t>。分</a:t>
            </a:r>
            <a:r>
              <a:rPr lang="zh-CN" altLang="en-US" sz="1600" dirty="0"/>
              <a:t>布于腹壁、腹膜及腹内脏器</a:t>
            </a:r>
            <a:endParaRPr lang="en-US" altLang="zh-CN" sz="1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049" y="1198495"/>
            <a:ext cx="2395539" cy="3810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5" b="8125"/>
          <a:stretch/>
        </p:blipFill>
        <p:spPr>
          <a:xfrm>
            <a:off x="6832599" y="1547057"/>
            <a:ext cx="4123265" cy="341151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532467" y="4724400"/>
            <a:ext cx="3293533" cy="28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32467" y="4352599"/>
            <a:ext cx="3293533" cy="28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532466" y="3356470"/>
            <a:ext cx="3293533" cy="89400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532466" y="2455333"/>
            <a:ext cx="3293533" cy="8560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532465" y="1981411"/>
            <a:ext cx="3293533" cy="4349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909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0410" y="160338"/>
            <a:ext cx="4310185" cy="629981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85848" y="160338"/>
            <a:ext cx="8174182" cy="905942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瑜伽解</a:t>
            </a:r>
            <a:r>
              <a:rPr lang="zh-CN" altLang="en-US" dirty="0" smtClean="0"/>
              <a:t>剖</a:t>
            </a:r>
            <a:endParaRPr lang="en-US" dirty="0"/>
          </a:p>
        </p:txBody>
      </p:sp>
      <p:sp>
        <p:nvSpPr>
          <p:cNvPr id="6" name="AutoShape 6" descr="Abdominal Trauma | EMS Worl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60375" y="1272308"/>
            <a:ext cx="742009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75"/>
              </a:spcBef>
            </a:pPr>
            <a:r>
              <a:rPr lang="en-US" sz="1400" b="1" dirty="0">
                <a:latin typeface="Times New Roman" panose="02020603050405020304" pitchFamily="18" charset="0"/>
                <a:ea typeface="Cambria" panose="02040503050406030204" pitchFamily="18" charset="0"/>
              </a:rPr>
              <a:t>The Navel Chakra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en-US" sz="1400" dirty="0" err="1">
                <a:latin typeface="Times New Roman" panose="02020603050405020304" pitchFamily="18" charset="0"/>
                <a:ea typeface="SimSun" panose="02010600030101010101" pitchFamily="2" charset="-122"/>
              </a:rPr>
              <a:t>Manipura</a:t>
            </a:r>
            <a:r>
              <a:rPr lang="en-US" sz="1400" dirty="0"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zh-CN" altLang="en-US" sz="1400" dirty="0">
                <a:latin typeface="Times New Roman" panose="02020603050405020304" pitchFamily="18" charset="0"/>
                <a:ea typeface="Gungsuh" panose="02030600000101010101" pitchFamily="18" charset="-127"/>
              </a:rPr>
              <a:t>意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为</a:t>
            </a:r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lustrous gem,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闪亮的宝</a:t>
            </a:r>
            <a:r>
              <a:rPr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  <a:cs typeface="SimSun" panose="02010600030101010101" pitchFamily="2" charset="-122"/>
              </a:rPr>
              <a:t>石，太阳</a:t>
            </a: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。</a:t>
            </a:r>
            <a:endParaRPr lang="en-US" altLang="zh-CN" sz="14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中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文：脐轮</a:t>
            </a:r>
            <a:r>
              <a:rPr 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太阳轮，太阳神经丛轮， 腹轮</a:t>
            </a:r>
            <a:endParaRPr lang="en-US" altLang="zh-CN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endParaRPr lang="en-US" altLang="zh-CN" sz="14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r>
              <a:rPr lang="zh-CN" altLang="en-US" sz="1400" b="1" dirty="0">
                <a:latin typeface="Times New Roman" panose="02020603050405020304" pitchFamily="18" charset="0"/>
                <a:ea typeface="Gungsuh" panose="02030600000101010101" pitchFamily="18" charset="-127"/>
              </a:rPr>
              <a:t>功能</a:t>
            </a:r>
            <a:r>
              <a:rPr lang="zh-CN" altLang="en-US" sz="1400" b="1" dirty="0" smtClean="0">
                <a:latin typeface="Times New Roman" panose="02020603050405020304" pitchFamily="18" charset="0"/>
                <a:ea typeface="Gungsuh" panose="02030600000101010101" pitchFamily="18" charset="-127"/>
              </a:rPr>
              <a:t>：</a:t>
            </a:r>
            <a:r>
              <a:rPr lang="zh-CN" altLang="en-US" sz="1400" dirty="0" smtClean="0">
                <a:latin typeface="Times New Roman" panose="02020603050405020304" pitchFamily="18" charset="0"/>
                <a:ea typeface="Gungsuh" panose="02030600000101010101" pitchFamily="18" charset="-127"/>
              </a:rPr>
              <a:t>就像太阳一样，是</a:t>
            </a: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我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们的能量中</a:t>
            </a: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心，带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给我们光、温暖、能量。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与我们的选择能力，行动能力相关</a:t>
            </a: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，决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定我们的生命力和意愿。去选择是让自己更强大</a:t>
            </a: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，</a:t>
            </a:r>
            <a:endParaRPr lang="en-US" altLang="zh-CN" sz="14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还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是把自己的力量加在别人身上。 </a:t>
            </a:r>
            <a:endParaRPr lang="en-US" altLang="zh-CN" sz="14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endParaRPr lang="en-US" sz="1400" b="1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r>
              <a:rPr lang="en-US" sz="1400" b="1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Location</a:t>
            </a:r>
            <a:r>
              <a:rPr lang="en-US" sz="1400" b="1" dirty="0">
                <a:latin typeface="Times New Roman" panose="02020603050405020304" pitchFamily="18" charset="0"/>
                <a:ea typeface="Cambria" panose="02040503050406030204" pitchFamily="18" charset="0"/>
              </a:rPr>
              <a:t>:</a:t>
            </a:r>
            <a:r>
              <a:rPr lang="en-US" sz="1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肚脐</a:t>
            </a:r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/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太阳神经</a:t>
            </a:r>
            <a:r>
              <a:rPr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丛</a:t>
            </a:r>
            <a:endParaRPr lang="en-US" altLang="zh-CN" sz="14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endParaRPr lang="en-US" altLang="zh-CN" sz="14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r>
              <a:rPr lang="en-US" sz="1400" b="1" dirty="0" smtClean="0">
                <a:latin typeface="Times New Roman" panose="02020603050405020304" pitchFamily="18" charset="0"/>
                <a:ea typeface="Cambria" panose="02040503050406030204" pitchFamily="18" charset="0"/>
              </a:rPr>
              <a:t>Organ/Gland</a:t>
            </a:r>
            <a:r>
              <a:rPr lang="en-US" sz="1400" b="1" dirty="0">
                <a:latin typeface="Times New Roman" panose="02020603050405020304" pitchFamily="18" charset="0"/>
                <a:ea typeface="Cambria" panose="02040503050406030204" pitchFamily="18" charset="0"/>
              </a:rPr>
              <a:t>: </a:t>
            </a:r>
            <a:r>
              <a:rPr lang="zh-CN" altLang="en-US" sz="1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消化系</a:t>
            </a:r>
            <a:r>
              <a:rPr lang="zh-CN" altLang="en-US" sz="1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统</a:t>
            </a:r>
            <a:r>
              <a:rPr lang="en-US" altLang="zh-CN" sz="1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(</a:t>
            </a:r>
            <a:r>
              <a:rPr lang="zh-CN" altLang="en-US" sz="1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肝</a:t>
            </a:r>
            <a:r>
              <a:rPr lang="en-US" altLang="zh-CN" sz="1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zh-CN" altLang="en-US" sz="1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胆囊</a:t>
            </a:r>
            <a:r>
              <a:rPr lang="en-US" altLang="zh-CN" sz="1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zh-CN" altLang="en-US" sz="1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脾脏</a:t>
            </a:r>
            <a:r>
              <a:rPr lang="en-US" altLang="zh-CN" sz="1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, </a:t>
            </a:r>
            <a:r>
              <a:rPr lang="zh-CN" altLang="en-US" sz="1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消</a:t>
            </a:r>
            <a:r>
              <a:rPr lang="zh-CN" altLang="en-US" sz="1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化器</a:t>
            </a:r>
            <a:r>
              <a:rPr lang="zh-CN" altLang="en-US" sz="1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官</a:t>
            </a:r>
            <a:r>
              <a:rPr lang="en-US" altLang="zh-CN" sz="1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), </a:t>
            </a:r>
            <a:r>
              <a:rPr lang="zh-CN" altLang="en-US" sz="1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胰</a:t>
            </a:r>
            <a:r>
              <a:rPr lang="zh-CN" altLang="en-US" sz="1400" b="1" dirty="0">
                <a:latin typeface="Times New Roman" panose="02020603050405020304" pitchFamily="18" charset="0"/>
                <a:ea typeface="SimSun" panose="02010600030101010101" pitchFamily="2" charset="-122"/>
              </a:rPr>
              <a:t>腺，肾上腺，和肌肉</a:t>
            </a:r>
            <a:r>
              <a:rPr lang="zh-CN" altLang="en-US" sz="1400" b="1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。</a:t>
            </a:r>
            <a:endParaRPr lang="en-US" altLang="zh-CN" sz="1400" b="1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r>
              <a:rPr lang="en-US" sz="1400" b="1" dirty="0">
                <a:latin typeface="Times New Roman" panose="02020603050405020304" pitchFamily="18" charset="0"/>
                <a:ea typeface="Cambria" panose="02040503050406030204" pitchFamily="18" charset="0"/>
              </a:rPr>
              <a:t>Color, Element:</a:t>
            </a:r>
            <a:r>
              <a:rPr lang="en-US" sz="1400" dirty="0">
                <a:latin typeface="Times New Roman" panose="02020603050405020304" pitchFamily="18" charset="0"/>
                <a:ea typeface="Cambria" panose="02040503050406030204" pitchFamily="18" charset="0"/>
              </a:rPr>
              <a:t> 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  <a:cs typeface="SimSun" panose="02010600030101010101" pitchFamily="2" charset="-122"/>
              </a:rPr>
              <a:t>黄色</a:t>
            </a:r>
            <a:r>
              <a:rPr lang="en-US" sz="1400" dirty="0">
                <a:latin typeface="Times New Roman" panose="02020603050405020304" pitchFamily="18" charset="0"/>
                <a:ea typeface="Cambria" panose="02040503050406030204" pitchFamily="18" charset="0"/>
              </a:rPr>
              <a:t>, 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火</a:t>
            </a:r>
            <a:r>
              <a:rPr lang="en-US" sz="1400" dirty="0">
                <a:latin typeface="Times New Roman" panose="02020603050405020304" pitchFamily="18" charset="0"/>
                <a:ea typeface="Cambria" panose="02040503050406030204" pitchFamily="18" charset="0"/>
              </a:rPr>
              <a:t>.  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感知：视</a:t>
            </a: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觉 力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量： 燃</a:t>
            </a: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烧</a:t>
            </a:r>
            <a:endParaRPr lang="en-US" altLang="zh-CN" sz="14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r>
              <a:rPr lang="en-US" sz="1400" b="1" dirty="0">
                <a:latin typeface="Times New Roman" panose="02020603050405020304" pitchFamily="18" charset="0"/>
                <a:ea typeface="Cambria" panose="02040503050406030204" pitchFamily="18" charset="0"/>
              </a:rPr>
              <a:t>Unbalanced or Blocked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：愤怒，贪婪，耻辱，失望，各方面的不顺</a:t>
            </a: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利，</a:t>
            </a:r>
            <a:endParaRPr lang="en-US" altLang="zh-CN" sz="14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缺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乏足够的力量和自发性，为了得到认可而做出妥协，否认自己的希望和情感</a:t>
            </a: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，</a:t>
            </a:r>
            <a:endParaRPr lang="en-US" altLang="zh-CN" sz="14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更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多的想到自我。消化，肝，胆囊和肾上腺的问题，比如糖尿病，消化道溃疡 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r>
              <a:rPr lang="en-US" sz="1400" b="1" dirty="0">
                <a:latin typeface="Times New Roman" panose="02020603050405020304" pitchFamily="18" charset="0"/>
                <a:ea typeface="Cambria" panose="02040503050406030204" pitchFamily="18" charset="0"/>
              </a:rPr>
              <a:t>Balanced or Unblocked: </a:t>
            </a:r>
            <a:r>
              <a:rPr lang="en-US" sz="1400" dirty="0">
                <a:latin typeface="Times New Roman" panose="02020603050405020304" pitchFamily="18" charset="0"/>
                <a:ea typeface="Cambria" panose="02040503050406030204" pitchFamily="18" charset="0"/>
              </a:rPr>
              <a:t>1. </a:t>
            </a:r>
            <a:r>
              <a:rPr lang="zh-CN" altLang="en-US" sz="1400" dirty="0">
                <a:latin typeface="Times New Roman" panose="02020603050405020304" pitchFamily="18" charset="0"/>
                <a:ea typeface="SimSun" panose="02010600030101010101" pitchFamily="2" charset="-122"/>
              </a:rPr>
              <a:t>很清醒地知道自己的行为对别人带来什么样的影响</a:t>
            </a:r>
            <a:r>
              <a:rPr lang="zh-CN" altLang="en-US" sz="1400" dirty="0" smtClean="0">
                <a:latin typeface="Times New Roman" panose="02020603050405020304" pitchFamily="18" charset="0"/>
                <a:ea typeface="SimSun" panose="02010600030101010101" pitchFamily="2" charset="-122"/>
              </a:rPr>
              <a:t>；</a:t>
            </a:r>
            <a:endParaRPr lang="en-US" altLang="zh-CN" sz="1400" dirty="0" smtClean="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r>
              <a:rPr lang="en-US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能很好的控制自己的生活和生</a:t>
            </a:r>
            <a:r>
              <a:rPr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命，意愿；</a:t>
            </a:r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3.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非常强的领导能力</a:t>
            </a:r>
            <a:r>
              <a:rPr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endParaRPr lang="en-US" altLang="zh-CN" sz="14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r>
              <a:rPr lang="en-US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4</a:t>
            </a:r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很现实，知道自己的能力；</a:t>
            </a:r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5.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更多的想到我们，不仅仅是自我</a:t>
            </a:r>
            <a:r>
              <a:rPr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；</a:t>
            </a:r>
            <a:endParaRPr lang="en-US" altLang="zh-CN" sz="1400" dirty="0" smtClean="0">
              <a:latin typeface="SimSun" panose="02010600030101010101" pitchFamily="2" charset="-122"/>
              <a:ea typeface="SimSun" panose="02010600030101010101" pitchFamily="2" charset="-122"/>
            </a:endParaRPr>
          </a:p>
          <a:p>
            <a:pPr>
              <a:spcBef>
                <a:spcPts val="375"/>
              </a:spcBef>
            </a:pPr>
            <a:r>
              <a:rPr lang="en-US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6</a:t>
            </a:r>
            <a:r>
              <a:rPr 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.</a:t>
            </a:r>
            <a:r>
              <a:rPr lang="zh-CN" altLang="en-US" sz="1400" dirty="0">
                <a:latin typeface="SimSun" panose="02010600030101010101" pitchFamily="2" charset="-122"/>
                <a:ea typeface="SimSun" panose="02010600030101010101" pitchFamily="2" charset="-122"/>
              </a:rPr>
              <a:t>强大的意志</a:t>
            </a:r>
            <a:r>
              <a:rPr lang="zh-CN" altLang="en-US" sz="1400" dirty="0" smtClean="0">
                <a:latin typeface="SimSun" panose="02010600030101010101" pitchFamily="2" charset="-122"/>
                <a:ea typeface="SimSun" panose="02010600030101010101" pitchFamily="2" charset="-122"/>
              </a:rPr>
              <a:t>力</a:t>
            </a:r>
            <a:endParaRPr lang="en-US" sz="1400" dirty="0"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597833" y="2884516"/>
            <a:ext cx="4594167" cy="53201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188465"/>
            <a:ext cx="1133475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0142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961</Words>
  <Application>Microsoft Office PowerPoint</Application>
  <PresentationFormat>Widescreen</PresentationFormat>
  <Paragraphs>59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6" baseType="lpstr">
      <vt:lpstr>等线</vt:lpstr>
      <vt:lpstr>等线 Light</vt:lpstr>
      <vt:lpstr>Gungsuh</vt:lpstr>
      <vt:lpstr>SimSun</vt:lpstr>
      <vt:lpstr>Arial</vt:lpstr>
      <vt:lpstr>Calibri</vt:lpstr>
      <vt:lpstr>Calibri Light</vt:lpstr>
      <vt:lpstr>Cambria</vt:lpstr>
      <vt:lpstr>Times New Roman</vt:lpstr>
      <vt:lpstr>Office Theme</vt:lpstr>
      <vt:lpstr>腹腔器官和功能</vt:lpstr>
      <vt:lpstr>腹部解剖</vt:lpstr>
      <vt:lpstr>腹部解剖</vt:lpstr>
      <vt:lpstr>腹部解剖</vt:lpstr>
      <vt:lpstr>腹部解剖</vt:lpstr>
      <vt:lpstr>瑜伽解剖</vt:lpstr>
    </vt:vector>
  </TitlesOfParts>
  <Company>NIH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腹腔器官和功能</dc:title>
  <dc:creator>Xizhong, Cui (NIH/CC/CCMD) [E]</dc:creator>
  <cp:lastModifiedBy>Xizhong, Cui (NIH/CC/CCMD) [E]</cp:lastModifiedBy>
  <cp:revision>23</cp:revision>
  <dcterms:created xsi:type="dcterms:W3CDTF">2021-04-19T18:18:49Z</dcterms:created>
  <dcterms:modified xsi:type="dcterms:W3CDTF">2021-04-24T15:17:06Z</dcterms:modified>
</cp:coreProperties>
</file>